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Hammersmith One"/>
      <p:regular r:id="rId15"/>
    </p:embeddedFont>
    <p:embeddedFont>
      <p:font typeface="Noto Sans KR"/>
      <p:regular r:id="rId16"/>
      <p:bold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Hind"/>
      <p:regular r:id="rId22"/>
      <p:bold r:id="rId23"/>
    </p:embeddedFont>
    <p:embeddedFont>
      <p:font typeface="Alata"/>
      <p:regular r:id="rId24"/>
    </p:embeddedFont>
    <p:embeddedFont>
      <p:font typeface="PT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Hind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Alata-regular.fntdata"/><Relationship Id="rId23" Type="http://schemas.openxmlformats.org/officeDocument/2006/relationships/font" Target="fonts/Hin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bold.fntdata"/><Relationship Id="rId25" Type="http://schemas.openxmlformats.org/officeDocument/2006/relationships/font" Target="fonts/PTSans-regular.fntdata"/><Relationship Id="rId28" Type="http://schemas.openxmlformats.org/officeDocument/2006/relationships/font" Target="fonts/PTSans-boldItalic.fntdata"/><Relationship Id="rId27" Type="http://schemas.openxmlformats.org/officeDocument/2006/relationships/font" Target="fonts/PT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HammersmithOne-regular.fntdata"/><Relationship Id="rId14" Type="http://schemas.openxmlformats.org/officeDocument/2006/relationships/slide" Target="slides/slide9.xml"/><Relationship Id="rId17" Type="http://schemas.openxmlformats.org/officeDocument/2006/relationships/font" Target="fonts/NotoSansKR-bold.fntdata"/><Relationship Id="rId16" Type="http://schemas.openxmlformats.org/officeDocument/2006/relationships/font" Target="fonts/NotoSansKR-regular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04fff80a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04fff80a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04fff80a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04fff80a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d04fff80ae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d04fff80a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04fff80a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d04fff80a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0603c90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d0603c90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0603c901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0603c901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0603c901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0603c901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0603c901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0603c901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0603c901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0603c901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326100" y="3666350"/>
            <a:ext cx="8491800" cy="11511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26100" y="326100"/>
            <a:ext cx="8491800" cy="31647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6163700" y="4513500"/>
            <a:ext cx="30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998850" y="995325"/>
            <a:ext cx="71463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998850" y="40039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779175" y="1128475"/>
            <a:ext cx="3644700" cy="17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2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/>
          <p:nvPr/>
        </p:nvSpPr>
        <p:spPr>
          <a:xfrm>
            <a:off x="326100" y="3273125"/>
            <a:ext cx="8491800" cy="15444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2"/>
          <p:cNvSpPr/>
          <p:nvPr/>
        </p:nvSpPr>
        <p:spPr>
          <a:xfrm>
            <a:off x="326100" y="326100"/>
            <a:ext cx="8491800" cy="27876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0" y="4513500"/>
            <a:ext cx="195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/>
          <p:nvPr/>
        </p:nvSpPr>
        <p:spPr>
          <a:xfrm>
            <a:off x="7616400" y="4290298"/>
            <a:ext cx="807600" cy="2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"/>
          <p:cNvSpPr txBox="1"/>
          <p:nvPr>
            <p:ph hasCustomPrompt="1" type="title"/>
          </p:nvPr>
        </p:nvSpPr>
        <p:spPr>
          <a:xfrm>
            <a:off x="802675" y="712675"/>
            <a:ext cx="75387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802675" y="3651175"/>
            <a:ext cx="7538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720000" y="4290298"/>
            <a:ext cx="807600" cy="2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4"/>
          <p:cNvCxnSpPr/>
          <p:nvPr/>
        </p:nvCxnSpPr>
        <p:spPr>
          <a:xfrm>
            <a:off x="7800275" y="4513500"/>
            <a:ext cx="13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4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2015926" y="2032342"/>
            <a:ext cx="2390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2" type="subTitle"/>
          </p:nvPr>
        </p:nvSpPr>
        <p:spPr>
          <a:xfrm>
            <a:off x="5869277" y="2032342"/>
            <a:ext cx="2390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3" type="subTitle"/>
          </p:nvPr>
        </p:nvSpPr>
        <p:spPr>
          <a:xfrm>
            <a:off x="2015926" y="3320564"/>
            <a:ext cx="2390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4" type="subTitle"/>
          </p:nvPr>
        </p:nvSpPr>
        <p:spPr>
          <a:xfrm>
            <a:off x="5869277" y="3320564"/>
            <a:ext cx="2390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hasCustomPrompt="1" type="title"/>
          </p:nvPr>
        </p:nvSpPr>
        <p:spPr>
          <a:xfrm>
            <a:off x="884025" y="1790133"/>
            <a:ext cx="10482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hasCustomPrompt="1" idx="5" type="title"/>
          </p:nvPr>
        </p:nvSpPr>
        <p:spPr>
          <a:xfrm>
            <a:off x="884025" y="3088900"/>
            <a:ext cx="10482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hasCustomPrompt="1" idx="6" type="title"/>
          </p:nvPr>
        </p:nvSpPr>
        <p:spPr>
          <a:xfrm>
            <a:off x="4734200" y="1790133"/>
            <a:ext cx="10482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/>
          <p:nvPr>
            <p:ph hasCustomPrompt="1" idx="7" type="title"/>
          </p:nvPr>
        </p:nvSpPr>
        <p:spPr>
          <a:xfrm>
            <a:off x="4734200" y="3088900"/>
            <a:ext cx="10482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7" name="Google Shape;97;p14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9" type="subTitle"/>
          </p:nvPr>
        </p:nvSpPr>
        <p:spPr>
          <a:xfrm>
            <a:off x="2008150" y="1668148"/>
            <a:ext cx="23907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3" type="subTitle"/>
          </p:nvPr>
        </p:nvSpPr>
        <p:spPr>
          <a:xfrm>
            <a:off x="5869275" y="1668148"/>
            <a:ext cx="23907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4" type="subTitle"/>
          </p:nvPr>
        </p:nvSpPr>
        <p:spPr>
          <a:xfrm>
            <a:off x="2008150" y="2956363"/>
            <a:ext cx="23907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5" type="subTitle"/>
          </p:nvPr>
        </p:nvSpPr>
        <p:spPr>
          <a:xfrm>
            <a:off x="5869275" y="2956363"/>
            <a:ext cx="23907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326100" y="3273125"/>
            <a:ext cx="8491800" cy="15444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326100" y="326100"/>
            <a:ext cx="8491800" cy="27876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4063800" y="3611523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518700" y="777675"/>
            <a:ext cx="69054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" name="Google Shape;108;p15"/>
          <p:cNvCxnSpPr/>
          <p:nvPr/>
        </p:nvCxnSpPr>
        <p:spPr>
          <a:xfrm>
            <a:off x="0" y="4513500"/>
            <a:ext cx="30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ONE_COLUMN_TEXT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326100" y="3018000"/>
            <a:ext cx="8491800" cy="17994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326100" y="326100"/>
            <a:ext cx="8491800" cy="25326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7616400" y="2260475"/>
            <a:ext cx="807600" cy="2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6"/>
          <p:cNvCxnSpPr/>
          <p:nvPr/>
        </p:nvCxnSpPr>
        <p:spPr>
          <a:xfrm>
            <a:off x="0" y="4513500"/>
            <a:ext cx="30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1980150" y="630000"/>
            <a:ext cx="5183700" cy="20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113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1980150" y="3465575"/>
            <a:ext cx="51837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0000" y="1425175"/>
            <a:ext cx="7704000" cy="30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326100" y="326100"/>
            <a:ext cx="4786800" cy="44913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720000" y="1119738"/>
            <a:ext cx="35940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720000" y="2966925"/>
            <a:ext cx="35940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5784900" y="860825"/>
            <a:ext cx="2639100" cy="329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326100" y="326100"/>
            <a:ext cx="3963900" cy="44913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4395350" y="326100"/>
            <a:ext cx="4322100" cy="44913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720000" y="1241938"/>
            <a:ext cx="31461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" type="subTitle"/>
          </p:nvPr>
        </p:nvSpPr>
        <p:spPr>
          <a:xfrm>
            <a:off x="720000" y="2422387"/>
            <a:ext cx="31461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3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2481150" y="808200"/>
            <a:ext cx="41817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2481150" y="2684550"/>
            <a:ext cx="41817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326100" y="3666350"/>
            <a:ext cx="8491800" cy="11511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26100" y="326100"/>
            <a:ext cx="8491800" cy="31647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6163700" y="4513500"/>
            <a:ext cx="30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type="ctrTitle"/>
          </p:nvPr>
        </p:nvSpPr>
        <p:spPr>
          <a:xfrm>
            <a:off x="998850" y="995325"/>
            <a:ext cx="71463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998850" y="40039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3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326100" y="1324200"/>
            <a:ext cx="37971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>
            <p:ph idx="2" type="pic"/>
          </p:nvPr>
        </p:nvSpPr>
        <p:spPr>
          <a:xfrm>
            <a:off x="721825" y="1643675"/>
            <a:ext cx="2999400" cy="18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1"/>
          <p:cNvSpPr/>
          <p:nvPr/>
        </p:nvSpPr>
        <p:spPr>
          <a:xfrm>
            <a:off x="4282350" y="1324200"/>
            <a:ext cx="4535700" cy="34932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1"/>
          <p:cNvCxnSpPr/>
          <p:nvPr/>
        </p:nvCxnSpPr>
        <p:spPr>
          <a:xfrm>
            <a:off x="0" y="4513500"/>
            <a:ext cx="218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1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4977138" y="2656050"/>
            <a:ext cx="31461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3" type="subTitle"/>
          </p:nvPr>
        </p:nvSpPr>
        <p:spPr>
          <a:xfrm>
            <a:off x="4977138" y="2123850"/>
            <a:ext cx="31461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TITLE_AND_BODY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720000" y="1425175"/>
            <a:ext cx="7704000" cy="30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3"/>
          <p:cNvCxnSpPr/>
          <p:nvPr/>
        </p:nvCxnSpPr>
        <p:spPr>
          <a:xfrm>
            <a:off x="7387800" y="4513500"/>
            <a:ext cx="178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3"/>
          <p:cNvSpPr txBox="1"/>
          <p:nvPr>
            <p:ph type="title"/>
          </p:nvPr>
        </p:nvSpPr>
        <p:spPr>
          <a:xfrm>
            <a:off x="720000" y="1598375"/>
            <a:ext cx="44844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2" type="title"/>
          </p:nvPr>
        </p:nvSpPr>
        <p:spPr>
          <a:xfrm>
            <a:off x="720000" y="2906375"/>
            <a:ext cx="44850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720000" y="3295025"/>
            <a:ext cx="448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23"/>
          <p:cNvSpPr txBox="1"/>
          <p:nvPr>
            <p:ph idx="3" type="subTitle"/>
          </p:nvPr>
        </p:nvSpPr>
        <p:spPr>
          <a:xfrm>
            <a:off x="720000" y="1987075"/>
            <a:ext cx="448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23"/>
          <p:cNvSpPr txBox="1"/>
          <p:nvPr>
            <p:ph idx="4" type="title"/>
          </p:nvPr>
        </p:nvSpPr>
        <p:spPr>
          <a:xfrm>
            <a:off x="720000" y="445025"/>
            <a:ext cx="448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/>
          <p:nvPr/>
        </p:nvSpPr>
        <p:spPr>
          <a:xfrm>
            <a:off x="4973650" y="1328325"/>
            <a:ext cx="3844200" cy="35046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326150" y="1328424"/>
            <a:ext cx="4647600" cy="35046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4"/>
          <p:cNvCxnSpPr/>
          <p:nvPr/>
        </p:nvCxnSpPr>
        <p:spPr>
          <a:xfrm>
            <a:off x="0" y="4513500"/>
            <a:ext cx="218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4"/>
          <p:cNvSpPr txBox="1"/>
          <p:nvPr>
            <p:ph idx="1" type="subTitle"/>
          </p:nvPr>
        </p:nvSpPr>
        <p:spPr>
          <a:xfrm>
            <a:off x="5277449" y="2656050"/>
            <a:ext cx="29220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2" type="subTitle"/>
          </p:nvPr>
        </p:nvSpPr>
        <p:spPr>
          <a:xfrm>
            <a:off x="5277449" y="2123850"/>
            <a:ext cx="2922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0" name="Google Shape;170;p24"/>
          <p:cNvSpPr txBox="1"/>
          <p:nvPr>
            <p:ph idx="3" type="subTitle"/>
          </p:nvPr>
        </p:nvSpPr>
        <p:spPr>
          <a:xfrm>
            <a:off x="758403" y="2837675"/>
            <a:ext cx="28152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4" type="subTitle"/>
          </p:nvPr>
        </p:nvSpPr>
        <p:spPr>
          <a:xfrm>
            <a:off x="1044153" y="1703750"/>
            <a:ext cx="28152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2" name="Google Shape;172;p24"/>
          <p:cNvSpPr/>
          <p:nvPr/>
        </p:nvSpPr>
        <p:spPr>
          <a:xfrm>
            <a:off x="326100" y="326425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3807675" y="1972275"/>
            <a:ext cx="46164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2" type="subTitle"/>
          </p:nvPr>
        </p:nvSpPr>
        <p:spPr>
          <a:xfrm>
            <a:off x="3807675" y="2931245"/>
            <a:ext cx="46164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3" type="subTitle"/>
          </p:nvPr>
        </p:nvSpPr>
        <p:spPr>
          <a:xfrm>
            <a:off x="3807675" y="3914375"/>
            <a:ext cx="46164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4" type="subTitle"/>
          </p:nvPr>
        </p:nvSpPr>
        <p:spPr>
          <a:xfrm>
            <a:off x="3807675" y="1562125"/>
            <a:ext cx="46164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5" type="subTitle"/>
          </p:nvPr>
        </p:nvSpPr>
        <p:spPr>
          <a:xfrm>
            <a:off x="3807675" y="2521096"/>
            <a:ext cx="46164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6" type="subTitle"/>
          </p:nvPr>
        </p:nvSpPr>
        <p:spPr>
          <a:xfrm>
            <a:off x="3807675" y="3504227"/>
            <a:ext cx="46164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6"/>
          <p:cNvCxnSpPr/>
          <p:nvPr/>
        </p:nvCxnSpPr>
        <p:spPr>
          <a:xfrm>
            <a:off x="7387800" y="4513500"/>
            <a:ext cx="17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6"/>
          <p:cNvSpPr txBox="1"/>
          <p:nvPr>
            <p:ph idx="1" type="subTitle"/>
          </p:nvPr>
        </p:nvSpPr>
        <p:spPr>
          <a:xfrm>
            <a:off x="937700" y="3322700"/>
            <a:ext cx="21753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2" type="subTitle"/>
          </p:nvPr>
        </p:nvSpPr>
        <p:spPr>
          <a:xfrm>
            <a:off x="3484422" y="3322700"/>
            <a:ext cx="21753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3" type="subTitle"/>
          </p:nvPr>
        </p:nvSpPr>
        <p:spPr>
          <a:xfrm>
            <a:off x="6031150" y="3322700"/>
            <a:ext cx="21753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4" type="subTitle"/>
          </p:nvPr>
        </p:nvSpPr>
        <p:spPr>
          <a:xfrm>
            <a:off x="937700" y="3886709"/>
            <a:ext cx="21753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5" type="subTitle"/>
          </p:nvPr>
        </p:nvSpPr>
        <p:spPr>
          <a:xfrm>
            <a:off x="3477488" y="3886709"/>
            <a:ext cx="21753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idx="6" type="subTitle"/>
          </p:nvPr>
        </p:nvSpPr>
        <p:spPr>
          <a:xfrm>
            <a:off x="6031138" y="3886709"/>
            <a:ext cx="21753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2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937700" y="3475100"/>
            <a:ext cx="21753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2" type="subTitle"/>
          </p:nvPr>
        </p:nvSpPr>
        <p:spPr>
          <a:xfrm>
            <a:off x="3484350" y="3475100"/>
            <a:ext cx="21753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3" type="subTitle"/>
          </p:nvPr>
        </p:nvSpPr>
        <p:spPr>
          <a:xfrm>
            <a:off x="6031148" y="3475100"/>
            <a:ext cx="21753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4" type="subTitle"/>
          </p:nvPr>
        </p:nvSpPr>
        <p:spPr>
          <a:xfrm>
            <a:off x="937700" y="4017575"/>
            <a:ext cx="2175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02" name="Google Shape;202;p27"/>
          <p:cNvSpPr txBox="1"/>
          <p:nvPr>
            <p:ph idx="5" type="subTitle"/>
          </p:nvPr>
        </p:nvSpPr>
        <p:spPr>
          <a:xfrm>
            <a:off x="3484350" y="4017575"/>
            <a:ext cx="2175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6" type="subTitle"/>
          </p:nvPr>
        </p:nvSpPr>
        <p:spPr>
          <a:xfrm>
            <a:off x="6031148" y="4017575"/>
            <a:ext cx="2175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2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8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>
            <a:off x="7800275" y="4513500"/>
            <a:ext cx="13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 txBox="1"/>
          <p:nvPr>
            <p:ph idx="1" type="subTitle"/>
          </p:nvPr>
        </p:nvSpPr>
        <p:spPr>
          <a:xfrm>
            <a:off x="937700" y="3322700"/>
            <a:ext cx="21753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2" type="subTitle"/>
          </p:nvPr>
        </p:nvSpPr>
        <p:spPr>
          <a:xfrm>
            <a:off x="3480955" y="3322700"/>
            <a:ext cx="21753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3" type="subTitle"/>
          </p:nvPr>
        </p:nvSpPr>
        <p:spPr>
          <a:xfrm>
            <a:off x="6031144" y="3322700"/>
            <a:ext cx="21753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4" type="subTitle"/>
          </p:nvPr>
        </p:nvSpPr>
        <p:spPr>
          <a:xfrm>
            <a:off x="937700" y="3950100"/>
            <a:ext cx="21753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5" type="subTitle"/>
          </p:nvPr>
        </p:nvSpPr>
        <p:spPr>
          <a:xfrm>
            <a:off x="3480955" y="3950100"/>
            <a:ext cx="21753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6" type="subTitle"/>
          </p:nvPr>
        </p:nvSpPr>
        <p:spPr>
          <a:xfrm>
            <a:off x="6031144" y="3950100"/>
            <a:ext cx="21753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 txBox="1"/>
          <p:nvPr>
            <p:ph idx="1" type="subTitle"/>
          </p:nvPr>
        </p:nvSpPr>
        <p:spPr>
          <a:xfrm>
            <a:off x="720038" y="3943213"/>
            <a:ext cx="187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2" type="subTitle"/>
          </p:nvPr>
        </p:nvSpPr>
        <p:spPr>
          <a:xfrm>
            <a:off x="2664074" y="3943213"/>
            <a:ext cx="187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3" type="subTitle"/>
          </p:nvPr>
        </p:nvSpPr>
        <p:spPr>
          <a:xfrm>
            <a:off x="4608098" y="3943213"/>
            <a:ext cx="187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4" type="subTitle"/>
          </p:nvPr>
        </p:nvSpPr>
        <p:spPr>
          <a:xfrm>
            <a:off x="6552122" y="3943213"/>
            <a:ext cx="1872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5" type="subTitle"/>
          </p:nvPr>
        </p:nvSpPr>
        <p:spPr>
          <a:xfrm>
            <a:off x="720038" y="3483588"/>
            <a:ext cx="1872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6" type="subTitle"/>
          </p:nvPr>
        </p:nvSpPr>
        <p:spPr>
          <a:xfrm>
            <a:off x="2664074" y="3483588"/>
            <a:ext cx="1872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7" type="subTitle"/>
          </p:nvPr>
        </p:nvSpPr>
        <p:spPr>
          <a:xfrm>
            <a:off x="4608098" y="3483588"/>
            <a:ext cx="1872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8" type="subTitle"/>
          </p:nvPr>
        </p:nvSpPr>
        <p:spPr>
          <a:xfrm>
            <a:off x="6552122" y="3483588"/>
            <a:ext cx="1872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>
            <p:ph idx="1" type="subTitle"/>
          </p:nvPr>
        </p:nvSpPr>
        <p:spPr>
          <a:xfrm>
            <a:off x="720050" y="2104820"/>
            <a:ext cx="21348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0"/>
          <p:cNvSpPr txBox="1"/>
          <p:nvPr>
            <p:ph idx="2" type="subTitle"/>
          </p:nvPr>
        </p:nvSpPr>
        <p:spPr>
          <a:xfrm>
            <a:off x="6289150" y="2104820"/>
            <a:ext cx="21348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0"/>
          <p:cNvSpPr txBox="1"/>
          <p:nvPr>
            <p:ph idx="3" type="subTitle"/>
          </p:nvPr>
        </p:nvSpPr>
        <p:spPr>
          <a:xfrm>
            <a:off x="720050" y="3895790"/>
            <a:ext cx="21348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 txBox="1"/>
          <p:nvPr>
            <p:ph idx="4" type="subTitle"/>
          </p:nvPr>
        </p:nvSpPr>
        <p:spPr>
          <a:xfrm>
            <a:off x="6289150" y="3895790"/>
            <a:ext cx="21348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5" type="subTitle"/>
          </p:nvPr>
        </p:nvSpPr>
        <p:spPr>
          <a:xfrm>
            <a:off x="720050" y="1589513"/>
            <a:ext cx="21348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36" name="Google Shape;236;p30"/>
          <p:cNvSpPr txBox="1"/>
          <p:nvPr>
            <p:ph idx="6" type="subTitle"/>
          </p:nvPr>
        </p:nvSpPr>
        <p:spPr>
          <a:xfrm>
            <a:off x="720050" y="3397807"/>
            <a:ext cx="21348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idx="7" type="subTitle"/>
          </p:nvPr>
        </p:nvSpPr>
        <p:spPr>
          <a:xfrm>
            <a:off x="6289150" y="1589513"/>
            <a:ext cx="21348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38" name="Google Shape;238;p30"/>
          <p:cNvSpPr txBox="1"/>
          <p:nvPr>
            <p:ph idx="8" type="subTitle"/>
          </p:nvPr>
        </p:nvSpPr>
        <p:spPr>
          <a:xfrm>
            <a:off x="6289150" y="3397807"/>
            <a:ext cx="21348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39" name="Google Shape;23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0" name="Google Shape;240;p30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5005300" y="1839900"/>
            <a:ext cx="3812400" cy="29775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326100" y="326100"/>
            <a:ext cx="8491800" cy="13545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326100" y="1839825"/>
            <a:ext cx="4519800" cy="29775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616400" y="2146623"/>
            <a:ext cx="807600" cy="2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2051025"/>
            <a:ext cx="3351600" cy="23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4"/>
          <p:cNvSpPr txBox="1"/>
          <p:nvPr>
            <p:ph hasCustomPrompt="1" idx="2" type="title"/>
          </p:nvPr>
        </p:nvSpPr>
        <p:spPr>
          <a:xfrm>
            <a:off x="720000" y="435700"/>
            <a:ext cx="1056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5371000" y="3655706"/>
            <a:ext cx="30810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" name="Google Shape;31;p4"/>
          <p:cNvCxnSpPr/>
          <p:nvPr/>
        </p:nvCxnSpPr>
        <p:spPr>
          <a:xfrm>
            <a:off x="6163700" y="4513500"/>
            <a:ext cx="30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720000" y="4290298"/>
            <a:ext cx="807600" cy="2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1"/>
          <p:cNvCxnSpPr/>
          <p:nvPr/>
        </p:nvCxnSpPr>
        <p:spPr>
          <a:xfrm>
            <a:off x="7800275" y="4513500"/>
            <a:ext cx="13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1"/>
          <p:cNvSpPr txBox="1"/>
          <p:nvPr>
            <p:ph type="title"/>
          </p:nvPr>
        </p:nvSpPr>
        <p:spPr>
          <a:xfrm>
            <a:off x="720000" y="44323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971200" y="213895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1"/>
          <p:cNvSpPr txBox="1"/>
          <p:nvPr>
            <p:ph idx="2" type="subTitle"/>
          </p:nvPr>
        </p:nvSpPr>
        <p:spPr>
          <a:xfrm>
            <a:off x="3482875" y="213895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3" type="subTitle"/>
          </p:nvPr>
        </p:nvSpPr>
        <p:spPr>
          <a:xfrm>
            <a:off x="971200" y="341995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1"/>
          <p:cNvSpPr txBox="1"/>
          <p:nvPr>
            <p:ph idx="4" type="subTitle"/>
          </p:nvPr>
        </p:nvSpPr>
        <p:spPr>
          <a:xfrm>
            <a:off x="3482875" y="341995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1"/>
          <p:cNvSpPr txBox="1"/>
          <p:nvPr>
            <p:ph idx="5" type="subTitle"/>
          </p:nvPr>
        </p:nvSpPr>
        <p:spPr>
          <a:xfrm>
            <a:off x="5994522" y="213895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1"/>
          <p:cNvSpPr txBox="1"/>
          <p:nvPr>
            <p:ph idx="6" type="subTitle"/>
          </p:nvPr>
        </p:nvSpPr>
        <p:spPr>
          <a:xfrm>
            <a:off x="5994522" y="3419950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7" type="subTitle"/>
          </p:nvPr>
        </p:nvSpPr>
        <p:spPr>
          <a:xfrm>
            <a:off x="971200" y="1679325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8" type="subTitle"/>
          </p:nvPr>
        </p:nvSpPr>
        <p:spPr>
          <a:xfrm>
            <a:off x="3482875" y="1679325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56" name="Google Shape;256;p31"/>
          <p:cNvSpPr txBox="1"/>
          <p:nvPr>
            <p:ph idx="9" type="subTitle"/>
          </p:nvPr>
        </p:nvSpPr>
        <p:spPr>
          <a:xfrm>
            <a:off x="5994550" y="1679325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57" name="Google Shape;257;p31"/>
          <p:cNvSpPr txBox="1"/>
          <p:nvPr>
            <p:ph idx="13" type="subTitle"/>
          </p:nvPr>
        </p:nvSpPr>
        <p:spPr>
          <a:xfrm>
            <a:off x="971200" y="2960325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14" type="subTitle"/>
          </p:nvPr>
        </p:nvSpPr>
        <p:spPr>
          <a:xfrm>
            <a:off x="3482875" y="2960325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15" type="subTitle"/>
          </p:nvPr>
        </p:nvSpPr>
        <p:spPr>
          <a:xfrm>
            <a:off x="5994550" y="2960325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3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/>
          <p:nvPr/>
        </p:nvSpPr>
        <p:spPr>
          <a:xfrm>
            <a:off x="3539400" y="1324200"/>
            <a:ext cx="52785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326100" y="1324200"/>
            <a:ext cx="3054000" cy="34932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 txBox="1"/>
          <p:nvPr>
            <p:ph hasCustomPrompt="1" type="title"/>
          </p:nvPr>
        </p:nvSpPr>
        <p:spPr>
          <a:xfrm>
            <a:off x="720000" y="1642950"/>
            <a:ext cx="23964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6" name="Google Shape;266;p32"/>
          <p:cNvSpPr txBox="1"/>
          <p:nvPr>
            <p:ph idx="1" type="subTitle"/>
          </p:nvPr>
        </p:nvSpPr>
        <p:spPr>
          <a:xfrm>
            <a:off x="4095449" y="1970925"/>
            <a:ext cx="41664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7" name="Google Shape;267;p32"/>
          <p:cNvSpPr txBox="1"/>
          <p:nvPr>
            <p:ph hasCustomPrompt="1" idx="2" type="title"/>
          </p:nvPr>
        </p:nvSpPr>
        <p:spPr>
          <a:xfrm>
            <a:off x="720000" y="2635825"/>
            <a:ext cx="23964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8" name="Google Shape;268;p32"/>
          <p:cNvSpPr txBox="1"/>
          <p:nvPr>
            <p:ph idx="3" type="subTitle"/>
          </p:nvPr>
        </p:nvSpPr>
        <p:spPr>
          <a:xfrm>
            <a:off x="4095449" y="2965703"/>
            <a:ext cx="41664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9" name="Google Shape;269;p32"/>
          <p:cNvSpPr txBox="1"/>
          <p:nvPr>
            <p:ph hasCustomPrompt="1" idx="4" type="title"/>
          </p:nvPr>
        </p:nvSpPr>
        <p:spPr>
          <a:xfrm>
            <a:off x="720000" y="3628675"/>
            <a:ext cx="23964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32"/>
          <p:cNvSpPr txBox="1"/>
          <p:nvPr>
            <p:ph idx="5" type="subTitle"/>
          </p:nvPr>
        </p:nvSpPr>
        <p:spPr>
          <a:xfrm>
            <a:off x="4095449" y="3956119"/>
            <a:ext cx="41664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1" name="Google Shape;271;p32"/>
          <p:cNvSpPr txBox="1"/>
          <p:nvPr>
            <p:ph idx="6" type="title"/>
          </p:nvPr>
        </p:nvSpPr>
        <p:spPr>
          <a:xfrm>
            <a:off x="720000" y="44665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2" name="Google Shape;272;p32"/>
          <p:cNvSpPr txBox="1"/>
          <p:nvPr>
            <p:ph idx="7" type="subTitle"/>
          </p:nvPr>
        </p:nvSpPr>
        <p:spPr>
          <a:xfrm>
            <a:off x="4095449" y="1642950"/>
            <a:ext cx="41664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3" name="Google Shape;273;p32"/>
          <p:cNvSpPr txBox="1"/>
          <p:nvPr>
            <p:ph idx="8" type="subTitle"/>
          </p:nvPr>
        </p:nvSpPr>
        <p:spPr>
          <a:xfrm>
            <a:off x="4095449" y="2634588"/>
            <a:ext cx="41664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4" name="Google Shape;274;p32"/>
          <p:cNvSpPr txBox="1"/>
          <p:nvPr>
            <p:ph idx="9" type="subTitle"/>
          </p:nvPr>
        </p:nvSpPr>
        <p:spPr>
          <a:xfrm>
            <a:off x="4095449" y="3629352"/>
            <a:ext cx="4166400" cy="3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3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"/>
          <p:cNvSpPr txBox="1"/>
          <p:nvPr>
            <p:ph idx="1" type="subTitle"/>
          </p:nvPr>
        </p:nvSpPr>
        <p:spPr>
          <a:xfrm>
            <a:off x="1101125" y="3502160"/>
            <a:ext cx="1986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80" name="Google Shape;280;p33"/>
          <p:cNvSpPr txBox="1"/>
          <p:nvPr>
            <p:ph idx="2" type="subTitle"/>
          </p:nvPr>
        </p:nvSpPr>
        <p:spPr>
          <a:xfrm>
            <a:off x="3578975" y="3502160"/>
            <a:ext cx="1986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81" name="Google Shape;281;p33"/>
          <p:cNvSpPr txBox="1"/>
          <p:nvPr>
            <p:ph idx="3" type="subTitle"/>
          </p:nvPr>
        </p:nvSpPr>
        <p:spPr>
          <a:xfrm>
            <a:off x="6056775" y="3502160"/>
            <a:ext cx="1986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82" name="Google Shape;282;p33"/>
          <p:cNvSpPr txBox="1"/>
          <p:nvPr>
            <p:ph idx="4" type="subTitle"/>
          </p:nvPr>
        </p:nvSpPr>
        <p:spPr>
          <a:xfrm>
            <a:off x="1101175" y="3987698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3"/>
          <p:cNvSpPr txBox="1"/>
          <p:nvPr>
            <p:ph idx="5" type="subTitle"/>
          </p:nvPr>
        </p:nvSpPr>
        <p:spPr>
          <a:xfrm>
            <a:off x="3578947" y="3987698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3"/>
          <p:cNvSpPr txBox="1"/>
          <p:nvPr>
            <p:ph idx="6" type="subTitle"/>
          </p:nvPr>
        </p:nvSpPr>
        <p:spPr>
          <a:xfrm>
            <a:off x="6056776" y="3987698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3"/>
          <p:cNvSpPr txBox="1"/>
          <p:nvPr>
            <p:ph hasCustomPrompt="1" type="title"/>
          </p:nvPr>
        </p:nvSpPr>
        <p:spPr>
          <a:xfrm>
            <a:off x="1448875" y="1605585"/>
            <a:ext cx="12906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6" name="Google Shape;286;p33"/>
          <p:cNvSpPr txBox="1"/>
          <p:nvPr>
            <p:ph hasCustomPrompt="1" idx="7" type="title"/>
          </p:nvPr>
        </p:nvSpPr>
        <p:spPr>
          <a:xfrm>
            <a:off x="3926700" y="1605585"/>
            <a:ext cx="12906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7" name="Google Shape;287;p33"/>
          <p:cNvSpPr txBox="1"/>
          <p:nvPr>
            <p:ph hasCustomPrompt="1" idx="8" type="title"/>
          </p:nvPr>
        </p:nvSpPr>
        <p:spPr>
          <a:xfrm>
            <a:off x="6404525" y="1605585"/>
            <a:ext cx="12906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8" name="Google Shape;288;p33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4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/>
          <p:nvPr/>
        </p:nvSpPr>
        <p:spPr>
          <a:xfrm>
            <a:off x="326100" y="326100"/>
            <a:ext cx="8491800" cy="26760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/>
          <p:nvPr/>
        </p:nvSpPr>
        <p:spPr>
          <a:xfrm>
            <a:off x="326100" y="3161400"/>
            <a:ext cx="8491800" cy="16560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5"/>
          <p:cNvSpPr txBox="1"/>
          <p:nvPr>
            <p:ph type="title"/>
          </p:nvPr>
        </p:nvSpPr>
        <p:spPr>
          <a:xfrm>
            <a:off x="1684800" y="635375"/>
            <a:ext cx="5774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1" type="subTitle"/>
          </p:nvPr>
        </p:nvSpPr>
        <p:spPr>
          <a:xfrm>
            <a:off x="1684850" y="1588050"/>
            <a:ext cx="57744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5"/>
          <p:cNvSpPr txBox="1"/>
          <p:nvPr/>
        </p:nvSpPr>
        <p:spPr>
          <a:xfrm>
            <a:off x="1169725" y="3243000"/>
            <a:ext cx="6804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CREDITS: This presentation </a:t>
            </a: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template</a:t>
            </a: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20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7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326100" y="4048900"/>
            <a:ext cx="8491800" cy="7686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326100" y="326100"/>
            <a:ext cx="8491800" cy="35634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720000" y="10308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720000" y="4290298"/>
            <a:ext cx="807600" cy="2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4888943" y="3001125"/>
            <a:ext cx="29379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6"/>
          <p:cNvSpPr txBox="1"/>
          <p:nvPr>
            <p:ph idx="2" type="subTitle"/>
          </p:nvPr>
        </p:nvSpPr>
        <p:spPr>
          <a:xfrm>
            <a:off x="1317155" y="3001125"/>
            <a:ext cx="29373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6"/>
          <p:cNvSpPr txBox="1"/>
          <p:nvPr>
            <p:ph idx="3" type="subTitle"/>
          </p:nvPr>
        </p:nvSpPr>
        <p:spPr>
          <a:xfrm>
            <a:off x="1317155" y="2489175"/>
            <a:ext cx="29373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4" type="subTitle"/>
          </p:nvPr>
        </p:nvSpPr>
        <p:spPr>
          <a:xfrm>
            <a:off x="4889243" y="2489175"/>
            <a:ext cx="29373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326100" y="326100"/>
            <a:ext cx="8491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326100" y="1324200"/>
            <a:ext cx="8491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326100" y="326100"/>
            <a:ext cx="4786800" cy="8388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26100" y="1324200"/>
            <a:ext cx="4786800" cy="3493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720000" y="1767550"/>
            <a:ext cx="4181700" cy="21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20000" y="445025"/>
            <a:ext cx="41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9" name="Google Shape;59;p8"/>
          <p:cNvSpPr/>
          <p:nvPr>
            <p:ph idx="2" type="pic"/>
          </p:nvPr>
        </p:nvSpPr>
        <p:spPr>
          <a:xfrm>
            <a:off x="5784900" y="785525"/>
            <a:ext cx="2639100" cy="336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/>
          <p:nvPr/>
        </p:nvSpPr>
        <p:spPr>
          <a:xfrm>
            <a:off x="326100" y="326100"/>
            <a:ext cx="8491800" cy="44913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101250" y="1307100"/>
            <a:ext cx="69414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 flipH="1">
            <a:off x="7616400" y="629998"/>
            <a:ext cx="807600" cy="2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9"/>
          <p:cNvCxnSpPr/>
          <p:nvPr/>
        </p:nvCxnSpPr>
        <p:spPr>
          <a:xfrm>
            <a:off x="0" y="4513500"/>
            <a:ext cx="195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b="29671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3974675" y="2909700"/>
            <a:ext cx="4449300" cy="11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3974700" y="956425"/>
            <a:ext cx="44493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70" name="Google Shape;70;p10"/>
          <p:cNvSpPr/>
          <p:nvPr/>
        </p:nvSpPr>
        <p:spPr>
          <a:xfrm>
            <a:off x="326100" y="326100"/>
            <a:ext cx="8491800" cy="1934400"/>
          </a:xfrm>
          <a:prstGeom prst="rect">
            <a:avLst/>
          </a:prstGeom>
          <a:solidFill>
            <a:srgbClr val="FFFFFF">
              <a:alpha val="88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/>
          <p:nvPr/>
        </p:nvSpPr>
        <p:spPr>
          <a:xfrm>
            <a:off x="326100" y="2419775"/>
            <a:ext cx="8491800" cy="23976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ammersmith One"/>
              <a:buNone/>
              <a:defRPr b="1" sz="34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ammersmith One"/>
              <a:buNone/>
              <a:defRPr b="1" sz="34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ammersmith One"/>
              <a:buNone/>
              <a:defRPr b="1" sz="34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ammersmith One"/>
              <a:buNone/>
              <a:defRPr b="1" sz="34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ammersmith One"/>
              <a:buNone/>
              <a:defRPr b="1" sz="34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ammersmith One"/>
              <a:buNone/>
              <a:defRPr b="1" sz="34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ammersmith One"/>
              <a:buNone/>
              <a:defRPr b="1" sz="34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ammersmith One"/>
              <a:buNone/>
              <a:defRPr b="1" sz="34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ammersmith One"/>
              <a:buNone/>
              <a:defRPr b="1" sz="34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idx="2" type="subTitle"/>
          </p:nvPr>
        </p:nvSpPr>
        <p:spPr>
          <a:xfrm>
            <a:off x="5277449" y="2123850"/>
            <a:ext cx="2922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8"/>
          <p:cNvSpPr txBox="1"/>
          <p:nvPr>
            <p:ph idx="3" type="subTitle"/>
          </p:nvPr>
        </p:nvSpPr>
        <p:spPr>
          <a:xfrm>
            <a:off x="764700" y="1339575"/>
            <a:ext cx="3507000" cy="31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믹스마스터 모작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oto Sans KR"/>
                <a:ea typeface="Noto Sans KR"/>
                <a:cs typeface="Noto Sans KR"/>
                <a:sym typeface="Noto Sans KR"/>
              </a:rPr>
              <a:t>[게임 소개]</a:t>
            </a:r>
            <a:endParaRPr b="1"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이 게임은 플레이어와 3마리의 몬스터(펫)이 </a:t>
            </a:r>
            <a:r>
              <a:rPr lang="en" sz="1100">
                <a:solidFill>
                  <a:srgbClr val="4CFFFF"/>
                </a:solidFill>
                <a:latin typeface="Noto Sans KR"/>
                <a:ea typeface="Noto Sans KR"/>
                <a:cs typeface="Noto Sans KR"/>
                <a:sym typeface="Noto Sans KR"/>
              </a:rPr>
              <a:t>한 팀을 이루어 전투하는</a:t>
            </a: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 방식의 RPG 게임입니다. 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필드에서 몬스터를 처치하면 일정 확률로 해당 몬스터를 </a:t>
            </a:r>
            <a:r>
              <a:rPr lang="en" sz="1100">
                <a:solidFill>
                  <a:srgbClr val="4CFFFF"/>
                </a:solidFill>
                <a:latin typeface="Noto Sans KR"/>
                <a:ea typeface="Noto Sans KR"/>
                <a:cs typeface="Noto Sans KR"/>
                <a:sym typeface="Noto Sans KR"/>
              </a:rPr>
              <a:t>자신의 팀원으로</a:t>
            </a: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 영입할 수 있습니다.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oto Sans KR"/>
                <a:ea typeface="Noto Sans KR"/>
                <a:cs typeface="Noto Sans KR"/>
                <a:sym typeface="Noto Sans KR"/>
              </a:rPr>
              <a:t>[제작 기간]</a:t>
            </a: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endParaRPr b="1"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24.00.00~24.00.00(약2주)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- Unity 2D 개인 프로젝트 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5" name="Google Shape;315;p38"/>
          <p:cNvSpPr txBox="1"/>
          <p:nvPr>
            <p:ph idx="4" type="subTitle"/>
          </p:nvPr>
        </p:nvSpPr>
        <p:spPr>
          <a:xfrm>
            <a:off x="725850" y="522700"/>
            <a:ext cx="28152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Mixmaster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8"/>
          <p:cNvSpPr txBox="1"/>
          <p:nvPr>
            <p:ph idx="1" type="subTitle"/>
          </p:nvPr>
        </p:nvSpPr>
        <p:spPr>
          <a:xfrm>
            <a:off x="5277449" y="2656050"/>
            <a:ext cx="29220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825" y="1320850"/>
            <a:ext cx="3869249" cy="35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idx="7" type="subTitle"/>
          </p:nvPr>
        </p:nvSpPr>
        <p:spPr>
          <a:xfrm>
            <a:off x="720000" y="1472525"/>
            <a:ext cx="1634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1. 인스턴스 관리</a:t>
            </a:r>
            <a:endParaRPr sz="1500"/>
          </a:p>
        </p:txBody>
      </p:sp>
      <p:sp>
        <p:nvSpPr>
          <p:cNvPr id="323" name="Google Shape;323;p39"/>
          <p:cNvSpPr txBox="1"/>
          <p:nvPr>
            <p:ph type="title"/>
          </p:nvPr>
        </p:nvSpPr>
        <p:spPr>
          <a:xfrm>
            <a:off x="720000" y="51943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주요 기능</a:t>
            </a:r>
            <a:endParaRPr sz="2000"/>
          </a:p>
        </p:txBody>
      </p:sp>
      <p:sp>
        <p:nvSpPr>
          <p:cNvPr id="324" name="Google Shape;324;p39"/>
          <p:cNvSpPr txBox="1"/>
          <p:nvPr>
            <p:ph idx="1" type="subTitle"/>
          </p:nvPr>
        </p:nvSpPr>
        <p:spPr>
          <a:xfrm>
            <a:off x="720000" y="1912165"/>
            <a:ext cx="16341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Singleton</a:t>
            </a:r>
            <a:r>
              <a:rPr lang="en" sz="1100"/>
              <a:t>&lt;T&gt;</a:t>
            </a:r>
            <a:br>
              <a:rPr lang="en" sz="1100"/>
            </a:br>
            <a:r>
              <a:rPr lang="en" sz="1100"/>
              <a:t>  ㄴ dbmanager.cs</a:t>
            </a:r>
            <a:br>
              <a:rPr lang="en" sz="1100"/>
            </a:br>
            <a:r>
              <a:rPr lang="en" sz="1100"/>
              <a:t>  ㄴ scenemanager.cs</a:t>
            </a:r>
            <a:br>
              <a:rPr lang="en" sz="1100"/>
            </a:br>
            <a:r>
              <a:rPr lang="en" sz="1100"/>
              <a:t>  ㄴ gamemanager.cs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ㄴ objectpool.cs</a:t>
            </a:r>
            <a:endParaRPr sz="1100"/>
          </a:p>
        </p:txBody>
      </p:sp>
      <p:sp>
        <p:nvSpPr>
          <p:cNvPr id="325" name="Google Shape;325;p39"/>
          <p:cNvSpPr txBox="1"/>
          <p:nvPr>
            <p:ph idx="7" type="subTitle"/>
          </p:nvPr>
        </p:nvSpPr>
        <p:spPr>
          <a:xfrm>
            <a:off x="2779525" y="1472513"/>
            <a:ext cx="1634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2</a:t>
            </a:r>
            <a:r>
              <a:rPr lang="en" sz="1500"/>
              <a:t>. 오브젝트 관리</a:t>
            </a:r>
            <a:endParaRPr sz="1500"/>
          </a:p>
        </p:txBody>
      </p:sp>
      <p:sp>
        <p:nvSpPr>
          <p:cNvPr id="326" name="Google Shape;326;p39"/>
          <p:cNvSpPr txBox="1"/>
          <p:nvPr>
            <p:ph idx="1" type="subTitle"/>
          </p:nvPr>
        </p:nvSpPr>
        <p:spPr>
          <a:xfrm>
            <a:off x="2779525" y="1912150"/>
            <a:ext cx="16341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lang="en" sz="1100"/>
              <a:t>오브젝트풀링</a:t>
            </a:r>
            <a:br>
              <a:rPr lang="en" sz="1100"/>
            </a:br>
            <a:r>
              <a:rPr lang="en" sz="1100"/>
              <a:t>  ㄴ Monster object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ㄴ effet object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7" name="Google Shape;327;p39"/>
          <p:cNvSpPr txBox="1"/>
          <p:nvPr>
            <p:ph idx="1" type="subTitle"/>
          </p:nvPr>
        </p:nvSpPr>
        <p:spPr>
          <a:xfrm>
            <a:off x="4762825" y="1912173"/>
            <a:ext cx="1686900" cy="10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BSP Algorithm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Isometric TileMap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Navmesh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8" name="Google Shape;328;p39"/>
          <p:cNvSpPr txBox="1"/>
          <p:nvPr>
            <p:ph idx="7" type="subTitle"/>
          </p:nvPr>
        </p:nvSpPr>
        <p:spPr>
          <a:xfrm>
            <a:off x="6652425" y="1458482"/>
            <a:ext cx="18645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4</a:t>
            </a:r>
            <a:r>
              <a:rPr lang="en" sz="1500"/>
              <a:t>. 상태 관리</a:t>
            </a:r>
            <a:endParaRPr sz="1500"/>
          </a:p>
        </p:txBody>
      </p:sp>
      <p:sp>
        <p:nvSpPr>
          <p:cNvPr id="329" name="Google Shape;329;p39"/>
          <p:cNvSpPr txBox="1"/>
          <p:nvPr>
            <p:ph idx="1" type="subTitle"/>
          </p:nvPr>
        </p:nvSpPr>
        <p:spPr>
          <a:xfrm>
            <a:off x="6652425" y="1837475"/>
            <a:ext cx="18180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상태패턴</a:t>
            </a:r>
            <a:br>
              <a:rPr lang="en" sz="1100"/>
            </a:br>
            <a:r>
              <a:rPr lang="en" sz="1100"/>
              <a:t>  ㄴ idle</a:t>
            </a:r>
            <a:br>
              <a:rPr lang="en" sz="1100"/>
            </a:br>
            <a:r>
              <a:rPr lang="en" sz="1100"/>
              <a:t>  ㄴ move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ㄴ attack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ㄴ chace</a:t>
            </a:r>
            <a:br>
              <a:rPr lang="en" sz="1100"/>
            </a:br>
            <a:br>
              <a:rPr lang="en" sz="1100"/>
            </a:br>
            <a:r>
              <a:rPr lang="en" sz="1100"/>
              <a:t>- Blend Trees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ㄴ  8 directions Sprite Img</a:t>
            </a:r>
            <a:endParaRPr sz="1100"/>
          </a:p>
        </p:txBody>
      </p:sp>
      <p:sp>
        <p:nvSpPr>
          <p:cNvPr id="330" name="Google Shape;330;p39"/>
          <p:cNvSpPr txBox="1"/>
          <p:nvPr>
            <p:ph idx="7" type="subTitle"/>
          </p:nvPr>
        </p:nvSpPr>
        <p:spPr>
          <a:xfrm>
            <a:off x="4762840" y="1463252"/>
            <a:ext cx="16869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3</a:t>
            </a:r>
            <a:r>
              <a:rPr lang="en" sz="1500"/>
              <a:t>. 랜덤맵 생성</a:t>
            </a:r>
            <a:endParaRPr sz="1500"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00" y="3457500"/>
            <a:ext cx="2009775" cy="12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100" y="3457500"/>
            <a:ext cx="1463525" cy="12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850" y="3457500"/>
            <a:ext cx="1756825" cy="11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0025" y="3496325"/>
            <a:ext cx="1686900" cy="11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idx="1" type="body"/>
          </p:nvPr>
        </p:nvSpPr>
        <p:spPr>
          <a:xfrm>
            <a:off x="598250" y="1325675"/>
            <a:ext cx="7825500" cy="3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Hammersmith One"/>
                <a:ea typeface="Hammersmith One"/>
                <a:cs typeface="Hammersmith One"/>
                <a:sym typeface="Hammersmith One"/>
              </a:rPr>
              <a:t>싱글톤 패턴 구현 이유</a:t>
            </a:r>
            <a:endParaRPr sz="18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- </a:t>
            </a: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GameDB.cs  : 몬스터, 플레이어정보와 같은 중요한 </a:t>
            </a:r>
            <a:endParaRPr sz="11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  데이터는 씬이 변경되어도 </a:t>
            </a:r>
            <a:r>
              <a:rPr lang="en" sz="1100">
                <a:solidFill>
                  <a:srgbClr val="00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유지</a:t>
            </a: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 되어야 해서 싱글톤 사용.</a:t>
            </a:r>
            <a:b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</a:b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- </a:t>
            </a: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SceneChange Manager</a:t>
            </a: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.cs : </a:t>
            </a:r>
            <a:r>
              <a:rPr lang="en" sz="1100">
                <a:solidFill>
                  <a:srgbClr val="00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변경 된 씬에서도</a:t>
            </a: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 플레이어의 </a:t>
            </a:r>
            <a:b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</a:b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  현재 위치를 알 수 있게 하기 위해 싱글톤 사용</a:t>
            </a:r>
            <a:endParaRPr sz="11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- ObjectPool : 객체를 자주 생성하고 파괴하는 경우 </a:t>
            </a:r>
            <a:b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</a:b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  가비지 컬렉터가 실행되어 성능 문제를 야기할 수 있기 때문에</a:t>
            </a:r>
            <a:b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</a:b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  싱글톤으로 몬스터 및 이펙트 오브젝트를 미리 생성해두고 </a:t>
            </a:r>
            <a:b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</a:b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  필요 시 활성화/비활성화 하였습니다.</a:t>
            </a:r>
            <a:endParaRPr sz="11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Hammersmith One"/>
                <a:ea typeface="Hammersmith One"/>
                <a:cs typeface="Hammersmith One"/>
                <a:sym typeface="Hammersmith One"/>
              </a:rPr>
              <a:t>싱글톤 제네릭 클래스 구조 사용 이유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싱글톤 패턴을 필요로 하는 클래스마다 코드 작성하지 않게</a:t>
            </a:r>
            <a:br>
              <a:rPr lang="en" sz="1000"/>
            </a:br>
            <a:r>
              <a:rPr lang="en" sz="1000"/>
              <a:t>   하기 위해 제네릭 싱글톤 구조를 </a:t>
            </a:r>
            <a:r>
              <a:rPr lang="en" sz="1000">
                <a:solidFill>
                  <a:srgbClr val="4CFFFF"/>
                </a:solidFill>
              </a:rPr>
              <a:t>상속</a:t>
            </a:r>
            <a:r>
              <a:rPr lang="en" sz="1000"/>
              <a:t>받게 하였습니다.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0" name="Google Shape;340;p4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1. 인스턴스 관리 - Singleton&lt;T&gt;</a:t>
            </a:r>
            <a:endParaRPr/>
          </a:p>
        </p:txBody>
      </p:sp>
      <p:sp>
        <p:nvSpPr>
          <p:cNvPr id="341" name="Google Shape;341;p40"/>
          <p:cNvSpPr/>
          <p:nvPr/>
        </p:nvSpPr>
        <p:spPr>
          <a:xfrm flipH="1">
            <a:off x="7616400" y="629998"/>
            <a:ext cx="807600" cy="2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125" y="1635388"/>
            <a:ext cx="3528876" cy="11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125" y="3866382"/>
            <a:ext cx="3557900" cy="18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125" y="3606335"/>
            <a:ext cx="3557900" cy="18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125" y="3340325"/>
            <a:ext cx="3557900" cy="20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5125" y="4126428"/>
            <a:ext cx="3557901" cy="15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5125" y="4380855"/>
            <a:ext cx="3557899" cy="19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1675" y="324650"/>
            <a:ext cx="1937025" cy="8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561975" y="1303900"/>
            <a:ext cx="82644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Hammersmith One"/>
                <a:ea typeface="Hammersmith One"/>
                <a:cs typeface="Hammersmith One"/>
                <a:sym typeface="Hammersmith One"/>
              </a:rPr>
              <a:t>Object Pooling</a:t>
            </a:r>
            <a:endParaRPr b="1" sz="4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ammersmith One"/>
                <a:ea typeface="Hammersmith One"/>
                <a:cs typeface="Hammersmith One"/>
                <a:sym typeface="Hammersmith One"/>
              </a:rPr>
              <a:t>- </a:t>
            </a:r>
            <a:r>
              <a:rPr lang="en" sz="900">
                <a:latin typeface="Hammersmith One"/>
                <a:ea typeface="Hammersmith One"/>
                <a:cs typeface="Hammersmith One"/>
                <a:sym typeface="Hammersmith One"/>
              </a:rPr>
              <a:t>프레임 드랍 현상을 최소화하기 위해, 몬스터 오브젝트를 비활성화 상태로 미리 생성하였습니다.</a:t>
            </a:r>
            <a:endParaRPr sz="9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ammersmith One"/>
                <a:ea typeface="Hammersmith One"/>
                <a:cs typeface="Hammersmith One"/>
                <a:sym typeface="Hammersmith One"/>
              </a:rPr>
              <a:t>- 구역별로 등장하는 몬스터가 다르므로, 몬스터 프리팹 이름을 키로 사용하여 Dictionary 자료 구조를 통해 접근하도록 하였습니다.</a:t>
            </a:r>
            <a:endParaRPr sz="9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ammersmith One"/>
                <a:ea typeface="Hammersmith One"/>
                <a:cs typeface="Hammersmith One"/>
                <a:sym typeface="Hammersmith One"/>
              </a:rPr>
              <a:t>- 플레이어가 위치한 구역에서만 몬스터 오브젝트가 활성화되도록 설정하였습니다.</a:t>
            </a:r>
            <a:endParaRPr sz="9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ammersmith One"/>
                <a:ea typeface="Hammersmith One"/>
                <a:cs typeface="Hammersmith One"/>
                <a:sym typeface="Hammersmith One"/>
              </a:rPr>
              <a:t>- 몬스터를 처치하면 오브젝트를 재사용할 수 있도록 반환하게 하였습니다.</a:t>
            </a:r>
            <a:endParaRPr sz="9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</a:br>
            <a:endParaRPr sz="11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4" name="Google Shape;354;p41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 오브젝트 관리 </a:t>
            </a:r>
            <a:endParaRPr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950" y="330775"/>
            <a:ext cx="1033350" cy="8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039" y="2254600"/>
            <a:ext cx="3413685" cy="252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00" y="2302825"/>
            <a:ext cx="3444151" cy="2474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41"/>
          <p:cNvGrpSpPr/>
          <p:nvPr/>
        </p:nvGrpSpPr>
        <p:grpSpPr>
          <a:xfrm rot="2700012">
            <a:off x="4062525" y="2803550"/>
            <a:ext cx="1167370" cy="1235411"/>
            <a:chOff x="4727025" y="1332775"/>
            <a:chExt cx="59900" cy="69625"/>
          </a:xfrm>
        </p:grpSpPr>
        <p:sp>
          <p:nvSpPr>
            <p:cNvPr id="359" name="Google Shape;359;p41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/>
          <p:nvPr/>
        </p:nvSpPr>
        <p:spPr>
          <a:xfrm>
            <a:off x="5511500" y="2655838"/>
            <a:ext cx="3005400" cy="2278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5511500" y="326100"/>
            <a:ext cx="3005400" cy="2278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2"/>
          <p:cNvSpPr txBox="1"/>
          <p:nvPr>
            <p:ph type="title"/>
          </p:nvPr>
        </p:nvSpPr>
        <p:spPr>
          <a:xfrm>
            <a:off x="749025" y="495850"/>
            <a:ext cx="41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3-1. 랜덤맵 생성</a:t>
            </a:r>
            <a:endParaRPr sz="2000"/>
          </a:p>
        </p:txBody>
      </p:sp>
      <p:sp>
        <p:nvSpPr>
          <p:cNvPr id="368" name="Google Shape;368;p42"/>
          <p:cNvSpPr/>
          <p:nvPr/>
        </p:nvSpPr>
        <p:spPr>
          <a:xfrm>
            <a:off x="720000" y="4290298"/>
            <a:ext cx="807600" cy="2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9" name="Google Shape;369;p42"/>
          <p:cNvCxnSpPr/>
          <p:nvPr/>
        </p:nvCxnSpPr>
        <p:spPr>
          <a:xfrm>
            <a:off x="6951250" y="4513500"/>
            <a:ext cx="222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42"/>
          <p:cNvSpPr txBox="1"/>
          <p:nvPr>
            <p:ph idx="1" type="body"/>
          </p:nvPr>
        </p:nvSpPr>
        <p:spPr>
          <a:xfrm>
            <a:off x="719988" y="2154000"/>
            <a:ext cx="4181700" cy="21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ammersmith One"/>
                <a:ea typeface="Hammersmith One"/>
                <a:cs typeface="Hammersmith One"/>
                <a:sym typeface="Hammersmith One"/>
              </a:rPr>
              <a:t>-  특정 조건이 충족될 때까지 함수를 재귀적으로 호출하면서 이진트리 구조로 노드를 left, right 변수에 담기도록 설계하였습니다.</a:t>
            </a:r>
            <a:endParaRPr sz="13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371" name="Google Shape;3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450" y="326100"/>
            <a:ext cx="1231075" cy="8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500" y="327175"/>
            <a:ext cx="3005400" cy="22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738" y="2764150"/>
            <a:ext cx="2890950" cy="20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/>
          <p:nvPr/>
        </p:nvSpPr>
        <p:spPr>
          <a:xfrm>
            <a:off x="1641380" y="1530650"/>
            <a:ext cx="1103211" cy="463749"/>
          </a:xfrm>
          <a:custGeom>
            <a:rect b="b" l="l" r="r" t="t"/>
            <a:pathLst>
              <a:path extrusionOk="0" h="26923" w="65726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424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   2.연결</a:t>
            </a:r>
            <a:endParaRPr b="1" sz="1600">
              <a:solidFill>
                <a:schemeClr val="dk2"/>
              </a:solidFill>
            </a:endParaRPr>
          </a:p>
        </p:txBody>
      </p:sp>
      <p:grpSp>
        <p:nvGrpSpPr>
          <p:cNvPr id="375" name="Google Shape;375;p42"/>
          <p:cNvGrpSpPr/>
          <p:nvPr/>
        </p:nvGrpSpPr>
        <p:grpSpPr>
          <a:xfrm>
            <a:off x="676455" y="1530650"/>
            <a:ext cx="4198487" cy="463750"/>
            <a:chOff x="173261" y="2506075"/>
            <a:chExt cx="6253331" cy="673077"/>
          </a:xfrm>
        </p:grpSpPr>
        <p:sp>
          <p:nvSpPr>
            <p:cNvPr id="376" name="Google Shape;376;p42"/>
            <p:cNvSpPr/>
            <p:nvPr/>
          </p:nvSpPr>
          <p:spPr>
            <a:xfrm>
              <a:off x="17326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CFFFF"/>
                  </a:solidFill>
                </a:rPr>
                <a:t>  1. 분할</a:t>
              </a:r>
              <a:endParaRPr b="1" sz="1600">
                <a:solidFill>
                  <a:srgbClr val="4CFFFF"/>
                </a:solidFill>
              </a:endParaRPr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1621047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  2. 연결</a:t>
              </a: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307074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  3. 가공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471572" y="2506077"/>
              <a:ext cx="195502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</a:rPr>
                <a:t>   4.길생성</a:t>
              </a:r>
              <a:endParaRPr sz="13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/>
          <p:nvPr/>
        </p:nvSpPr>
        <p:spPr>
          <a:xfrm>
            <a:off x="5511500" y="2655838"/>
            <a:ext cx="3005400" cy="2278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"/>
          <p:cNvSpPr/>
          <p:nvPr/>
        </p:nvSpPr>
        <p:spPr>
          <a:xfrm>
            <a:off x="5511500" y="326100"/>
            <a:ext cx="3005400" cy="2278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3"/>
          <p:cNvSpPr txBox="1"/>
          <p:nvPr>
            <p:ph type="title"/>
          </p:nvPr>
        </p:nvSpPr>
        <p:spPr>
          <a:xfrm>
            <a:off x="749025" y="495850"/>
            <a:ext cx="41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3-2. 랜덤맵 생성</a:t>
            </a:r>
            <a:endParaRPr sz="2000"/>
          </a:p>
        </p:txBody>
      </p:sp>
      <p:cxnSp>
        <p:nvCxnSpPr>
          <p:cNvPr id="387" name="Google Shape;387;p43"/>
          <p:cNvCxnSpPr/>
          <p:nvPr/>
        </p:nvCxnSpPr>
        <p:spPr>
          <a:xfrm>
            <a:off x="6951250" y="4513500"/>
            <a:ext cx="222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43"/>
          <p:cNvSpPr txBox="1"/>
          <p:nvPr>
            <p:ph idx="1" type="body"/>
          </p:nvPr>
        </p:nvSpPr>
        <p:spPr>
          <a:xfrm>
            <a:off x="719988" y="2154000"/>
            <a:ext cx="4181700" cy="21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ammersmith One"/>
                <a:ea typeface="Hammersmith One"/>
                <a:cs typeface="Hammersmith One"/>
                <a:sym typeface="Hammersmith One"/>
              </a:rPr>
              <a:t>- left,right 변수의 모든 노드 쌍을 검사하고 최단 거리를 찾아 가까운 방끼리 연결하였습니다.</a:t>
            </a:r>
            <a:endParaRPr sz="13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389" name="Google Shape;3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450" y="326100"/>
            <a:ext cx="1231075" cy="8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500" y="313225"/>
            <a:ext cx="3005400" cy="22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775" y="495850"/>
            <a:ext cx="2675775" cy="19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1500" y="2710950"/>
            <a:ext cx="3097250" cy="203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43"/>
          <p:cNvGrpSpPr/>
          <p:nvPr/>
        </p:nvGrpSpPr>
        <p:grpSpPr>
          <a:xfrm>
            <a:off x="676455" y="1530650"/>
            <a:ext cx="4198487" cy="463750"/>
            <a:chOff x="173261" y="2506075"/>
            <a:chExt cx="6253331" cy="673077"/>
          </a:xfrm>
        </p:grpSpPr>
        <p:sp>
          <p:nvSpPr>
            <p:cNvPr id="394" name="Google Shape;394;p43"/>
            <p:cNvSpPr/>
            <p:nvPr/>
          </p:nvSpPr>
          <p:spPr>
            <a:xfrm>
              <a:off x="17326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</a:rPr>
                <a:t>  1. 분할</a:t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1621047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CFFFF"/>
                  </a:solidFill>
                </a:rPr>
                <a:t>  </a:t>
              </a:r>
              <a:r>
                <a:rPr b="1" lang="en">
                  <a:solidFill>
                    <a:srgbClr val="4CFFFF"/>
                  </a:solidFill>
                </a:rPr>
                <a:t>  2. 연결</a:t>
              </a:r>
              <a:endParaRPr b="1">
                <a:solidFill>
                  <a:srgbClr val="4CFFFF"/>
                </a:solidFill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307074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  3. 가공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43"/>
            <p:cNvSpPr/>
            <p:nvPr/>
          </p:nvSpPr>
          <p:spPr>
            <a:xfrm>
              <a:off x="4471572" y="2506077"/>
              <a:ext cx="195502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</a:rPr>
                <a:t>   4.길생성</a:t>
              </a:r>
              <a:endParaRPr sz="13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/>
          <p:nvPr/>
        </p:nvSpPr>
        <p:spPr>
          <a:xfrm>
            <a:off x="5511500" y="2655838"/>
            <a:ext cx="3005400" cy="2278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"/>
          <p:cNvSpPr/>
          <p:nvPr/>
        </p:nvSpPr>
        <p:spPr>
          <a:xfrm>
            <a:off x="5511500" y="326100"/>
            <a:ext cx="3005400" cy="2278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"/>
          <p:cNvSpPr txBox="1"/>
          <p:nvPr>
            <p:ph type="title"/>
          </p:nvPr>
        </p:nvSpPr>
        <p:spPr>
          <a:xfrm>
            <a:off x="749025" y="495850"/>
            <a:ext cx="41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3-3. 랜덤맵 생성</a:t>
            </a:r>
            <a:endParaRPr sz="2000"/>
          </a:p>
        </p:txBody>
      </p:sp>
      <p:cxnSp>
        <p:nvCxnSpPr>
          <p:cNvPr id="405" name="Google Shape;405;p44"/>
          <p:cNvCxnSpPr/>
          <p:nvPr/>
        </p:nvCxnSpPr>
        <p:spPr>
          <a:xfrm>
            <a:off x="6951250" y="4513500"/>
            <a:ext cx="222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44"/>
          <p:cNvSpPr txBox="1"/>
          <p:nvPr>
            <p:ph idx="1" type="body"/>
          </p:nvPr>
        </p:nvSpPr>
        <p:spPr>
          <a:xfrm>
            <a:off x="719988" y="2154000"/>
            <a:ext cx="4181700" cy="21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ammersmith One"/>
                <a:ea typeface="Hammersmith One"/>
                <a:cs typeface="Hammersmith One"/>
                <a:sym typeface="Hammersmith One"/>
              </a:rPr>
              <a:t>– </a:t>
            </a:r>
            <a:r>
              <a:rPr lang="en" sz="1300">
                <a:latin typeface="Hammersmith One"/>
                <a:ea typeface="Hammersmith One"/>
                <a:cs typeface="Hammersmith One"/>
                <a:sym typeface="Hammersmith One"/>
              </a:rPr>
              <a:t>맵이 붙어있기 때문에 방 크기를 80%로 줄인 후 타일맵을 방 사이즈에 맞게 찍어냈습니다.</a:t>
            </a:r>
            <a:br>
              <a:rPr lang="en" sz="1300">
                <a:latin typeface="Hammersmith One"/>
                <a:ea typeface="Hammersmith One"/>
                <a:cs typeface="Hammersmith One"/>
                <a:sym typeface="Hammersmith One"/>
              </a:rPr>
            </a:br>
            <a:endParaRPr sz="13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ammersmith One"/>
                <a:ea typeface="Hammersmith One"/>
                <a:cs typeface="Hammersmith One"/>
                <a:sym typeface="Hammersmith One"/>
              </a:rPr>
              <a:t>- 맵을 연결하는 다리가 대각선이 아닌 일자로 연결되도록 각 맵의 중심 좌표를 이용하여 이어주는 작업을 진행하였습니다.</a:t>
            </a:r>
            <a:endParaRPr sz="13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ammersmith One"/>
                <a:ea typeface="Hammersmith One"/>
                <a:cs typeface="Hammersmith One"/>
                <a:sym typeface="Hammersmith One"/>
              </a:rPr>
              <a:t>- isometric 타일을 사용하여 타일맵을 구성하였습니다.</a:t>
            </a:r>
            <a:endParaRPr sz="13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407" name="Google Shape;4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450" y="326100"/>
            <a:ext cx="1231075" cy="8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417" y="349808"/>
            <a:ext cx="3005400" cy="221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775" y="495850"/>
            <a:ext cx="2675775" cy="19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2391" y="326100"/>
            <a:ext cx="2894600" cy="22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1500" y="2655850"/>
            <a:ext cx="3005400" cy="2278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44"/>
          <p:cNvGrpSpPr/>
          <p:nvPr/>
        </p:nvGrpSpPr>
        <p:grpSpPr>
          <a:xfrm>
            <a:off x="676455" y="1530650"/>
            <a:ext cx="4198487" cy="463750"/>
            <a:chOff x="173261" y="2506075"/>
            <a:chExt cx="6253331" cy="673077"/>
          </a:xfrm>
        </p:grpSpPr>
        <p:sp>
          <p:nvSpPr>
            <p:cNvPr id="413" name="Google Shape;413;p44"/>
            <p:cNvSpPr/>
            <p:nvPr/>
          </p:nvSpPr>
          <p:spPr>
            <a:xfrm>
              <a:off x="17326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</a:rPr>
                <a:t>  1. 분할</a:t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1621047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8FAFB"/>
                  </a:solidFill>
                </a:rPr>
                <a:t>    2. 연결</a:t>
              </a:r>
              <a:endParaRPr>
                <a:solidFill>
                  <a:srgbClr val="F8FAFB"/>
                </a:solidFill>
              </a:endParaRPr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307074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CFFFF"/>
                  </a:solidFill>
                </a:rPr>
                <a:t>  3. 가공</a:t>
              </a:r>
              <a:endParaRPr b="1">
                <a:solidFill>
                  <a:srgbClr val="4CFFFF"/>
                </a:solidFill>
              </a:endParaRPr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4471572" y="2506077"/>
              <a:ext cx="195502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2"/>
                  </a:solidFill>
                </a:rPr>
                <a:t>   4.길생성</a:t>
              </a:r>
              <a:endParaRPr sz="13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/>
          <p:nvPr/>
        </p:nvSpPr>
        <p:spPr>
          <a:xfrm>
            <a:off x="5511500" y="326100"/>
            <a:ext cx="3005400" cy="22782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5"/>
          <p:cNvSpPr txBox="1"/>
          <p:nvPr>
            <p:ph type="title"/>
          </p:nvPr>
        </p:nvSpPr>
        <p:spPr>
          <a:xfrm>
            <a:off x="749025" y="495850"/>
            <a:ext cx="41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3-4</a:t>
            </a:r>
            <a:r>
              <a:rPr lang="en" sz="2000"/>
              <a:t>. 랜덤맵 생성</a:t>
            </a:r>
            <a:endParaRPr sz="2000"/>
          </a:p>
        </p:txBody>
      </p:sp>
      <p:cxnSp>
        <p:nvCxnSpPr>
          <p:cNvPr id="423" name="Google Shape;423;p45"/>
          <p:cNvCxnSpPr/>
          <p:nvPr/>
        </p:nvCxnSpPr>
        <p:spPr>
          <a:xfrm>
            <a:off x="6951250" y="4513500"/>
            <a:ext cx="222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5"/>
          <p:cNvSpPr txBox="1"/>
          <p:nvPr>
            <p:ph idx="1" type="body"/>
          </p:nvPr>
        </p:nvSpPr>
        <p:spPr>
          <a:xfrm>
            <a:off x="719988" y="2154000"/>
            <a:ext cx="4181700" cy="21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ammersmith One"/>
                <a:ea typeface="Hammersmith One"/>
                <a:cs typeface="Hammersmith One"/>
                <a:sym typeface="Hammersmith One"/>
              </a:rPr>
              <a:t>– </a:t>
            </a:r>
            <a:r>
              <a:rPr lang="en" sz="1300">
                <a:latin typeface="Hammersmith One"/>
                <a:ea typeface="Hammersmith One"/>
                <a:cs typeface="Hammersmith One"/>
                <a:sym typeface="Hammersmith One"/>
              </a:rPr>
              <a:t>각 맵의 테두리 안쪽과 방과 방을 연결하는 다리만 플레이어와 몬스터가 이동할 수 있도록 Navmesh의 Bake 기능을 이용하여 타일맵을 구웠습니다.</a:t>
            </a:r>
            <a:endParaRPr sz="13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425" name="Google Shape;4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450" y="326100"/>
            <a:ext cx="1231075" cy="8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241" y="348000"/>
            <a:ext cx="2511600" cy="2234400"/>
          </a:xfrm>
          <a:prstGeom prst="rect">
            <a:avLst/>
          </a:prstGeom>
          <a:solidFill>
            <a:srgbClr val="797979">
              <a:alpha val="86310"/>
            </a:srgbClr>
          </a:solidFill>
          <a:ln>
            <a:noFill/>
          </a:ln>
        </p:spPr>
      </p:pic>
      <p:grpSp>
        <p:nvGrpSpPr>
          <p:cNvPr id="427" name="Google Shape;427;p45"/>
          <p:cNvGrpSpPr/>
          <p:nvPr/>
        </p:nvGrpSpPr>
        <p:grpSpPr>
          <a:xfrm>
            <a:off x="676455" y="1530650"/>
            <a:ext cx="4198487" cy="463750"/>
            <a:chOff x="173261" y="2506075"/>
            <a:chExt cx="6253331" cy="673077"/>
          </a:xfrm>
        </p:grpSpPr>
        <p:sp>
          <p:nvSpPr>
            <p:cNvPr id="428" name="Google Shape;428;p45"/>
            <p:cNvSpPr/>
            <p:nvPr/>
          </p:nvSpPr>
          <p:spPr>
            <a:xfrm>
              <a:off x="17326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</a:rPr>
                <a:t>  1. 분할</a:t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621047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8FAFB"/>
                  </a:solidFill>
                </a:rPr>
                <a:t>    2. 연결</a:t>
              </a:r>
              <a:endParaRPr>
                <a:solidFill>
                  <a:srgbClr val="F8FAFB"/>
                </a:solidFill>
              </a:endParaRPr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307074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  3. 가공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4471572" y="2506077"/>
              <a:ext cx="195502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4CFFFF"/>
                  </a:solidFill>
                </a:rPr>
                <a:t>   4.길생성</a:t>
              </a:r>
              <a:endParaRPr b="1" sz="1300">
                <a:solidFill>
                  <a:srgbClr val="4CFFFF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>
            <p:ph idx="1" type="body"/>
          </p:nvPr>
        </p:nvSpPr>
        <p:spPr>
          <a:xfrm>
            <a:off x="598250" y="1325675"/>
            <a:ext cx="8382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- </a:t>
            </a: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추후, 상태가 다양하게 추가될 수 있기 때문에 클래스 단위로 </a:t>
            </a:r>
            <a:b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</a:b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관리 되면서 쉽게 전환될 수 있도록 상태 인터페이스와 상태머신 클래스를 </a:t>
            </a:r>
            <a:b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</a:br>
            <a: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  <a:t>구현하였습니다.</a:t>
            </a:r>
            <a:br>
              <a:rPr lang="en" sz="1100">
                <a:latin typeface="Hammersmith One"/>
                <a:ea typeface="Hammersmith One"/>
                <a:cs typeface="Hammersmith One"/>
                <a:sym typeface="Hammersmith One"/>
              </a:rPr>
            </a:br>
            <a:endParaRPr sz="11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437" name="Google Shape;437;p4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4.상태관리</a:t>
            </a:r>
            <a:endParaRPr/>
          </a:p>
        </p:txBody>
      </p:sp>
      <p:sp>
        <p:nvSpPr>
          <p:cNvPr id="438" name="Google Shape;438;p46"/>
          <p:cNvSpPr/>
          <p:nvPr/>
        </p:nvSpPr>
        <p:spPr>
          <a:xfrm flipH="1">
            <a:off x="7616400" y="629998"/>
            <a:ext cx="807600" cy="2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550" y="1325675"/>
            <a:ext cx="2982450" cy="34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litical Science Applied to Business Pitch Deck by Slidesgo">
  <a:themeElements>
    <a:clrScheme name="Simple Light">
      <a:dk1>
        <a:srgbClr val="424242"/>
      </a:dk1>
      <a:lt1>
        <a:srgbClr val="797979"/>
      </a:lt1>
      <a:dk2>
        <a:srgbClr val="FFFFFF"/>
      </a:dk2>
      <a:lt2>
        <a:srgbClr val="CECEC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42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